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61BE-38A0-42DC-BA1F-0FFF432EE99A}" type="datetimeFigureOut">
              <a:rPr lang="es-ES" smtClean="0"/>
              <a:pPr/>
              <a:t>09/11/2017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2D96-7C97-4466-8530-97F8A29821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6648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61BE-38A0-42DC-BA1F-0FFF432EE99A}" type="datetimeFigureOut">
              <a:rPr lang="es-ES" smtClean="0"/>
              <a:pPr/>
              <a:t>09/11/2017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2D96-7C97-4466-8530-97F8A29821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6485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61BE-38A0-42DC-BA1F-0FFF432EE99A}" type="datetimeFigureOut">
              <a:rPr lang="es-ES" smtClean="0"/>
              <a:pPr/>
              <a:t>09/11/2017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2D96-7C97-4466-8530-97F8A29821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6441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61BE-38A0-42DC-BA1F-0FFF432EE99A}" type="datetimeFigureOut">
              <a:rPr lang="es-ES" smtClean="0"/>
              <a:pPr/>
              <a:t>09/11/2017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2D96-7C97-4466-8530-97F8A29821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9348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61BE-38A0-42DC-BA1F-0FFF432EE99A}" type="datetimeFigureOut">
              <a:rPr lang="es-ES" smtClean="0"/>
              <a:pPr/>
              <a:t>09/11/2017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2D96-7C97-4466-8530-97F8A29821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04872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61BE-38A0-42DC-BA1F-0FFF432EE99A}" type="datetimeFigureOut">
              <a:rPr lang="es-ES" smtClean="0"/>
              <a:pPr/>
              <a:t>09/11/2017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2D96-7C97-4466-8530-97F8A29821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3309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61BE-38A0-42DC-BA1F-0FFF432EE99A}" type="datetimeFigureOut">
              <a:rPr lang="es-ES" smtClean="0"/>
              <a:pPr/>
              <a:t>09/11/2017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2D96-7C97-4466-8530-97F8A29821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9254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61BE-38A0-42DC-BA1F-0FFF432EE99A}" type="datetimeFigureOut">
              <a:rPr lang="es-ES" smtClean="0"/>
              <a:pPr/>
              <a:t>09/11/2017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2D96-7C97-4466-8530-97F8A29821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6402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61BE-38A0-42DC-BA1F-0FFF432EE99A}" type="datetimeFigureOut">
              <a:rPr lang="es-ES" smtClean="0"/>
              <a:pPr/>
              <a:t>09/11/2017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2D96-7C97-4466-8530-97F8A29821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47595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61BE-38A0-42DC-BA1F-0FFF432EE99A}" type="datetimeFigureOut">
              <a:rPr lang="es-ES" smtClean="0"/>
              <a:pPr/>
              <a:t>09/11/2017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2D96-7C97-4466-8530-97F8A29821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2351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61BE-38A0-42DC-BA1F-0FFF432EE99A}" type="datetimeFigureOut">
              <a:rPr lang="es-ES" smtClean="0"/>
              <a:pPr/>
              <a:t>09/11/2017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2D96-7C97-4466-8530-97F8A29821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59711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261BE-38A0-42DC-BA1F-0FFF432EE99A}" type="datetimeFigureOut">
              <a:rPr lang="es-ES" smtClean="0"/>
              <a:pPr/>
              <a:t>09/11/2017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B2D96-7C97-4466-8530-97F8A29821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333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70000" y="42863"/>
            <a:ext cx="9144000" cy="2387600"/>
          </a:xfrm>
        </p:spPr>
        <p:txBody>
          <a:bodyPr>
            <a:normAutofit/>
          </a:bodyPr>
          <a:lstStyle/>
          <a:p>
            <a:r>
              <a:rPr lang="es-ES" sz="2600" dirty="0" smtClean="0"/>
              <a:t>ERASMUS PLUS</a:t>
            </a:r>
            <a:br>
              <a:rPr lang="es-ES" sz="2600" dirty="0" smtClean="0"/>
            </a:br>
            <a:r>
              <a:rPr lang="es-ES" sz="2600" dirty="0"/>
              <a:t/>
            </a:r>
            <a:br>
              <a:rPr lang="es-ES" sz="2600" dirty="0"/>
            </a:br>
            <a:r>
              <a:rPr lang="es-ES" sz="2600" b="1" i="1" dirty="0" smtClean="0"/>
              <a:t>THE KNIGHTS HOSPITALLERS</a:t>
            </a:r>
            <a:r>
              <a:rPr lang="es-ES" sz="2600" dirty="0" smtClean="0"/>
              <a:t/>
            </a:r>
            <a:br>
              <a:rPr lang="es-ES" sz="2600" dirty="0" smtClean="0"/>
            </a:br>
            <a:r>
              <a:rPr lang="es-ES" sz="2600" dirty="0" smtClean="0"/>
              <a:t>MALTA 17- 23 de agosto.</a:t>
            </a:r>
            <a:br>
              <a:rPr lang="es-ES" sz="2600" dirty="0" smtClean="0"/>
            </a:br>
            <a:r>
              <a:rPr lang="es-ES" sz="2600" dirty="0"/>
              <a:t>	</a:t>
            </a:r>
            <a:r>
              <a:rPr lang="es-ES" sz="2600" dirty="0" smtClean="0"/>
              <a:t>						David Ibarra Téllez</a:t>
            </a:r>
            <a:endParaRPr lang="es-ES" sz="2600" dirty="0"/>
          </a:p>
        </p:txBody>
      </p:sp>
      <p:pic>
        <p:nvPicPr>
          <p:cNvPr id="1026" name="Picture 2" descr="Resultado de imagen de caballero hospitalar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475" y="2095500"/>
            <a:ext cx="28765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mal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5875" y="2588230"/>
            <a:ext cx="4327525" cy="389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7208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3200" b="1" dirty="0" smtClean="0"/>
              <a:t>1- DIBUJA UNA LÍNEA TEMPORAL PONIENDO EN ORDÉN LOS ACONTECIMIENTOS, BUSCANDO EN INTERNET LAS FECHAS DE LOS MISMOS.</a:t>
            </a:r>
            <a:endParaRPr lang="es-ES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PREHISTORIA EN MALTA</a:t>
            </a:r>
          </a:p>
          <a:p>
            <a:r>
              <a:rPr lang="es-ES" dirty="0" smtClean="0"/>
              <a:t>LLEGADA DE LOS CABALLEROS HOSPITALARIOS</a:t>
            </a:r>
          </a:p>
          <a:p>
            <a:r>
              <a:rPr lang="es-ES" dirty="0" smtClean="0"/>
              <a:t>PRIMERAS COLONIZACIONES</a:t>
            </a:r>
          </a:p>
          <a:p>
            <a:r>
              <a:rPr lang="es-ES" dirty="0" smtClean="0"/>
              <a:t>CONQUISTA FRANCESA</a:t>
            </a:r>
          </a:p>
          <a:p>
            <a:r>
              <a:rPr lang="es-ES" dirty="0" smtClean="0"/>
              <a:t>OCUPACION BRITÁNICA</a:t>
            </a:r>
          </a:p>
          <a:p>
            <a:r>
              <a:rPr lang="es-ES" dirty="0" smtClean="0"/>
              <a:t>INVASIÓN MUSULMANA</a:t>
            </a:r>
          </a:p>
          <a:p>
            <a:r>
              <a:rPr lang="es-ES" dirty="0" smtClean="0"/>
              <a:t>ROMANIZACIÓN</a:t>
            </a:r>
          </a:p>
          <a:p>
            <a:r>
              <a:rPr lang="es-ES" dirty="0" smtClean="0"/>
              <a:t>CONQUISTA Y OCUPACIÓN ARAGONESA</a:t>
            </a:r>
          </a:p>
          <a:p>
            <a:r>
              <a:rPr lang="es-ES" dirty="0" smtClean="0"/>
              <a:t>INDEPENDENCIA Y ESTABLECIMIENTO DE MALTA DENTRO DE LA COMMONTWEALTH</a:t>
            </a:r>
          </a:p>
          <a:p>
            <a:r>
              <a:rPr lang="es-ES" dirty="0" smtClean="0"/>
              <a:t>PROCLAMACIÓN DE LA REPÚBLICA DE MALTA </a:t>
            </a:r>
          </a:p>
          <a:p>
            <a:r>
              <a:rPr lang="es-ES" dirty="0" smtClean="0"/>
              <a:t>INCORPORACIÓN DE MALTA A LA UNIÓN EUROPEA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896166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ES" sz="3600" dirty="0" smtClean="0"/>
              <a:t>2- IDENTIFICA Y EXPLICA LOS DIFERENTES ESTAMENTOS SOCIALES Y EL ORIGEN DE LOS MISMOS EN LA ÉPOCA DE DOMINACIÓN ARAGONESA EN MALTA.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PRIMER ESTAMENTO</a:t>
            </a:r>
          </a:p>
          <a:p>
            <a:r>
              <a:rPr lang="es-ES" dirty="0" smtClean="0"/>
              <a:t>SEGUNDO ESTAMENTO</a:t>
            </a:r>
          </a:p>
          <a:p>
            <a:r>
              <a:rPr lang="es-ES" dirty="0" smtClean="0"/>
              <a:t>TERCER ESTAMENTO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994800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dirty="0" smtClean="0"/>
              <a:t>3- IMAGINA QUE ERES UN CABALLERO DE LA ORDEN DE SAN JUAN DEL HOSPITAL.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168400"/>
            <a:ext cx="10515600" cy="5008563"/>
          </a:xfrm>
        </p:spPr>
        <p:txBody>
          <a:bodyPr/>
          <a:lstStyle/>
          <a:p>
            <a:pPr algn="just"/>
            <a:r>
              <a:rPr lang="es-ES" dirty="0" smtClean="0"/>
              <a:t>REDACTA EN UN DIARIO TU LLEGADA A LA ISLA DE MALTA, LA RELACIÓN CON TUS COMPAÑEROS DE ORDEN ASÍ COMO LA PROCEDENCIA DE LOS MISMOS, Y LA BATALLA CONTRA LOS TURCOS.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284784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8800" y="222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S" sz="3600" dirty="0" smtClean="0"/>
              <a:t>4. EXPLICA LA ORGANIZACIÓN INSTITUCIONAL DE LA ORDEN DEL HOSPITAL DE SAN JUAN DE JERUSALEN EN MALTA.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47788"/>
            <a:ext cx="10515600" cy="4829175"/>
          </a:xfrm>
        </p:spPr>
        <p:txBody>
          <a:bodyPr/>
          <a:lstStyle/>
          <a:p>
            <a:r>
              <a:rPr lang="es-ES" dirty="0" smtClean="0"/>
              <a:t>DIFERENTES ORÍGENES DE LOS CABALLEROS.</a:t>
            </a:r>
          </a:p>
          <a:p>
            <a:r>
              <a:rPr lang="es-ES" dirty="0" smtClean="0"/>
              <a:t>ORGANIZACIÓN INSTITUCIONAL DE LA ORDEN.</a:t>
            </a:r>
          </a:p>
          <a:p>
            <a:r>
              <a:rPr lang="es-ES" dirty="0" smtClean="0"/>
              <a:t>CAPITAL.</a:t>
            </a:r>
          </a:p>
          <a:p>
            <a:r>
              <a:rPr lang="es-ES" dirty="0" smtClean="0"/>
              <a:t>GRADOS MILITARES.</a:t>
            </a:r>
          </a:p>
          <a:p>
            <a:r>
              <a:rPr lang="es-ES" dirty="0" smtClean="0"/>
              <a:t>INQUISICIÓN.</a:t>
            </a:r>
          </a:p>
          <a:p>
            <a:r>
              <a:rPr lang="es-ES" dirty="0" smtClean="0"/>
              <a:t>RELACIÓN CON LOS MALTESES.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28645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5- CONTESTA LAS SIGUIENTES PREGUNTAS.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¿Por qué la mayoría de los topónimos de Malta tienen origen musulmán?</a:t>
            </a:r>
          </a:p>
          <a:p>
            <a:r>
              <a:rPr lang="es-ES" dirty="0" smtClean="0"/>
              <a:t>¿Quién entregó Malta a los caballeros de la Orden del Hospital?</a:t>
            </a:r>
          </a:p>
          <a:p>
            <a:r>
              <a:rPr lang="es-ES" dirty="0" smtClean="0"/>
              <a:t>¿De qué famosa isla procedían los mismos?</a:t>
            </a:r>
          </a:p>
          <a:p>
            <a:r>
              <a:rPr lang="es-ES" dirty="0" smtClean="0"/>
              <a:t>¿Qué famosos sultán y general turcos intentaron conquistar la isla?</a:t>
            </a:r>
          </a:p>
          <a:p>
            <a:r>
              <a:rPr lang="es-ES" dirty="0" smtClean="0"/>
              <a:t>¿Cómo llegaron los franceses a conquistar la isla?</a:t>
            </a:r>
          </a:p>
          <a:p>
            <a:r>
              <a:rPr lang="es-ES" dirty="0" smtClean="0"/>
              <a:t>¿A quién pidieron ayuda los malteses frente a ellos?</a:t>
            </a:r>
          </a:p>
          <a:p>
            <a:r>
              <a:rPr lang="es-ES" dirty="0" smtClean="0"/>
              <a:t>¿Cuánto tiempo estuvieron los ingleses ocupando Malta?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317867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6- TRABAJO FINAL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09700"/>
            <a:ext cx="10515600" cy="4767263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ELIGE UN TEMA DE INVESTIGACIÓN Y REDACTA UN TRABAJO DE 3 a 4 PÁGINAS SOBRE:</a:t>
            </a:r>
          </a:p>
          <a:p>
            <a:pPr lvl="1"/>
            <a:r>
              <a:rPr lang="es-ES" dirty="0" smtClean="0"/>
              <a:t>Prehistoria en Malta.</a:t>
            </a:r>
          </a:p>
          <a:p>
            <a:pPr lvl="1"/>
            <a:r>
              <a:rPr lang="es-ES" dirty="0" smtClean="0"/>
              <a:t>Edad Antigua:</a:t>
            </a:r>
          </a:p>
          <a:p>
            <a:pPr lvl="2"/>
            <a:r>
              <a:rPr lang="es-ES" dirty="0" smtClean="0"/>
              <a:t>Colonizaciones.</a:t>
            </a:r>
          </a:p>
          <a:p>
            <a:pPr lvl="2"/>
            <a:r>
              <a:rPr lang="es-ES" dirty="0" smtClean="0"/>
              <a:t>Roma, </a:t>
            </a:r>
          </a:p>
          <a:p>
            <a:pPr lvl="2"/>
            <a:r>
              <a:rPr lang="es-ES" dirty="0"/>
              <a:t>L</a:t>
            </a:r>
            <a:r>
              <a:rPr lang="es-ES" dirty="0" smtClean="0"/>
              <a:t>legada del cristianismo y de San Pablo.</a:t>
            </a:r>
          </a:p>
          <a:p>
            <a:pPr lvl="1"/>
            <a:r>
              <a:rPr lang="es-ES" dirty="0" smtClean="0"/>
              <a:t>Eda Media:</a:t>
            </a:r>
          </a:p>
          <a:p>
            <a:pPr lvl="2"/>
            <a:r>
              <a:rPr lang="es-ES" dirty="0" smtClean="0"/>
              <a:t>Musulmanes.</a:t>
            </a:r>
          </a:p>
          <a:p>
            <a:pPr lvl="2"/>
            <a:r>
              <a:rPr lang="es-ES" dirty="0" smtClean="0"/>
              <a:t>Corona de Aragón.</a:t>
            </a:r>
          </a:p>
          <a:p>
            <a:pPr lvl="1"/>
            <a:r>
              <a:rPr lang="es-ES" dirty="0" smtClean="0"/>
              <a:t>Edad Moderna.</a:t>
            </a:r>
          </a:p>
          <a:p>
            <a:pPr lvl="2"/>
            <a:r>
              <a:rPr lang="es-ES" dirty="0" smtClean="0"/>
              <a:t>Orden de San Juan de Jerusalén.</a:t>
            </a:r>
          </a:p>
          <a:p>
            <a:pPr lvl="1"/>
            <a:r>
              <a:rPr lang="es-ES" dirty="0" smtClean="0"/>
              <a:t>Edad Contemporánea.</a:t>
            </a:r>
          </a:p>
          <a:p>
            <a:pPr lvl="2"/>
            <a:r>
              <a:rPr lang="es-ES" dirty="0" smtClean="0"/>
              <a:t>Dominación Británica.</a:t>
            </a:r>
          </a:p>
          <a:p>
            <a:pPr lvl="2"/>
            <a:r>
              <a:rPr lang="es-ES" dirty="0" smtClean="0"/>
              <a:t>Independencia y entrada en la U.E.</a:t>
            </a:r>
          </a:p>
        </p:txBody>
      </p:sp>
    </p:spTree>
    <p:extLst>
      <p:ext uri="{BB962C8B-B14F-4D97-AF65-F5344CB8AC3E}">
        <p14:creationId xmlns:p14="http://schemas.microsoft.com/office/powerpoint/2010/main" xmlns="" val="553294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495300"/>
            <a:ext cx="10515600" cy="5681663"/>
          </a:xfrm>
        </p:spPr>
        <p:txBody>
          <a:bodyPr/>
          <a:lstStyle/>
          <a:p>
            <a:r>
              <a:rPr lang="es-ES" dirty="0" smtClean="0"/>
              <a:t>REDACTA EL TRABAJO SIGUIENDO EL PRESENTE ESQUEMA.</a:t>
            </a:r>
          </a:p>
          <a:p>
            <a:pPr lvl="2"/>
            <a:r>
              <a:rPr lang="es-ES" dirty="0" smtClean="0"/>
              <a:t>INTRODUCCIÓN Y JUSTIFICACIÓN DEL TRABAJO.</a:t>
            </a:r>
          </a:p>
          <a:p>
            <a:pPr lvl="2"/>
            <a:r>
              <a:rPr lang="es-ES" dirty="0" smtClean="0"/>
              <a:t>DESARROLLO.</a:t>
            </a:r>
          </a:p>
          <a:p>
            <a:pPr lvl="2"/>
            <a:r>
              <a:rPr lang="es-ES" dirty="0" smtClean="0"/>
              <a:t>CONCLUSIÓN.</a:t>
            </a:r>
          </a:p>
          <a:p>
            <a:pPr lvl="2"/>
            <a:r>
              <a:rPr lang="es-ES" dirty="0" smtClean="0"/>
              <a:t>BIBLIOGRAFÍA o WEBGRAFÍA.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812742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92100" y="58847"/>
            <a:ext cx="1134110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err="1" smtClean="0"/>
              <a:t>Objetivos</a:t>
            </a:r>
            <a:r>
              <a:rPr lang="en-US" sz="2200" b="1" dirty="0" smtClean="0"/>
              <a:t>:</a:t>
            </a:r>
          </a:p>
          <a:p>
            <a:pPr indent="457200" algn="just">
              <a:spcAft>
                <a:spcPts val="600"/>
              </a:spcAft>
            </a:pPr>
            <a:r>
              <a:rPr lang="en-US" sz="2200" dirty="0" smtClean="0"/>
              <a:t>El </a:t>
            </a:r>
            <a:r>
              <a:rPr lang="en-US" sz="2200" dirty="0" err="1" smtClean="0"/>
              <a:t>curso</a:t>
            </a:r>
            <a:r>
              <a:rPr lang="en-US" sz="2200" dirty="0" smtClean="0"/>
              <a:t> </a:t>
            </a:r>
            <a:r>
              <a:rPr lang="en-US" sz="2200" dirty="0" err="1" smtClean="0"/>
              <a:t>representa</a:t>
            </a:r>
            <a:r>
              <a:rPr lang="en-US" sz="2200" dirty="0" smtClean="0"/>
              <a:t> el </a:t>
            </a:r>
            <a:r>
              <a:rPr lang="en-US" sz="2200" dirty="0" err="1" smtClean="0"/>
              <a:t>nacimiento</a:t>
            </a:r>
            <a:r>
              <a:rPr lang="en-US" sz="2200" dirty="0" smtClean="0"/>
              <a:t>, </a:t>
            </a:r>
            <a:r>
              <a:rPr lang="en-US" sz="2200" dirty="0" err="1" smtClean="0"/>
              <a:t>grandeza</a:t>
            </a:r>
            <a:r>
              <a:rPr lang="en-US" sz="2200" dirty="0" smtClean="0"/>
              <a:t> y crisis de la </a:t>
            </a:r>
            <a:r>
              <a:rPr lang="en-US" sz="2200" dirty="0" err="1" smtClean="0"/>
              <a:t>prestigiosa</a:t>
            </a:r>
            <a:r>
              <a:rPr lang="en-US" sz="2200" dirty="0" smtClean="0"/>
              <a:t> </a:t>
            </a:r>
            <a:r>
              <a:rPr lang="en-US" sz="2200" dirty="0" err="1" smtClean="0"/>
              <a:t>orden</a:t>
            </a:r>
            <a:r>
              <a:rPr lang="en-US" sz="2200" dirty="0" smtClean="0"/>
              <a:t> de </a:t>
            </a:r>
            <a:r>
              <a:rPr lang="en-US" sz="2200" dirty="0" err="1" smtClean="0"/>
              <a:t>los</a:t>
            </a:r>
            <a:r>
              <a:rPr lang="en-US" sz="2200" dirty="0" smtClean="0"/>
              <a:t> caballeros del Hospital de San Juan de </a:t>
            </a:r>
            <a:r>
              <a:rPr lang="en-US" sz="2200" dirty="0" err="1" smtClean="0"/>
              <a:t>Jersusalen</a:t>
            </a:r>
            <a:r>
              <a:rPr lang="en-US" sz="2200" dirty="0" smtClean="0"/>
              <a:t>, y </a:t>
            </a:r>
            <a:r>
              <a:rPr lang="en-US" sz="2200" dirty="0" err="1" smtClean="0"/>
              <a:t>su</a:t>
            </a:r>
            <a:r>
              <a:rPr lang="en-US" sz="2200" dirty="0" smtClean="0"/>
              <a:t> </a:t>
            </a:r>
            <a:r>
              <a:rPr lang="en-US" sz="2200" dirty="0" err="1" smtClean="0"/>
              <a:t>legado</a:t>
            </a:r>
            <a:r>
              <a:rPr lang="en-US" sz="2200" dirty="0" smtClean="0"/>
              <a:t> </a:t>
            </a:r>
            <a:r>
              <a:rPr lang="en-US" sz="2200" dirty="0" err="1" smtClean="0"/>
              <a:t>en</a:t>
            </a:r>
            <a:r>
              <a:rPr lang="en-US" sz="2200" dirty="0" smtClean="0"/>
              <a:t> la </a:t>
            </a:r>
            <a:r>
              <a:rPr lang="en-US" sz="2200" dirty="0" err="1" smtClean="0"/>
              <a:t>isla</a:t>
            </a:r>
            <a:r>
              <a:rPr lang="en-US" sz="2200" dirty="0" smtClean="0"/>
              <a:t> de Malta.</a:t>
            </a:r>
          </a:p>
          <a:p>
            <a:pPr indent="457200" algn="just">
              <a:spcAft>
                <a:spcPts val="600"/>
              </a:spcAft>
            </a:pPr>
            <a:r>
              <a:rPr lang="en-US" sz="2200" dirty="0" smtClean="0"/>
              <a:t>El </a:t>
            </a:r>
            <a:r>
              <a:rPr lang="en-US" sz="2200" dirty="0" err="1" smtClean="0"/>
              <a:t>curso</a:t>
            </a:r>
            <a:r>
              <a:rPr lang="en-US" sz="2200" dirty="0" smtClean="0"/>
              <a:t> </a:t>
            </a:r>
            <a:r>
              <a:rPr lang="en-US" sz="2200" dirty="0" err="1" smtClean="0"/>
              <a:t>está</a:t>
            </a:r>
            <a:r>
              <a:rPr lang="en-US" sz="2200" dirty="0" smtClean="0"/>
              <a:t> </a:t>
            </a:r>
            <a:r>
              <a:rPr lang="en-US" sz="2200" dirty="0" err="1" smtClean="0"/>
              <a:t>dirigido</a:t>
            </a:r>
            <a:r>
              <a:rPr lang="en-US" sz="2200" dirty="0"/>
              <a:t> </a:t>
            </a:r>
            <a:r>
              <a:rPr lang="en-US" sz="2200" dirty="0" err="1" smtClean="0"/>
              <a:t>en</a:t>
            </a:r>
            <a:r>
              <a:rPr lang="en-US" sz="2200" dirty="0" smtClean="0"/>
              <a:t> especial a </a:t>
            </a:r>
            <a:r>
              <a:rPr lang="en-US" sz="2200" dirty="0" err="1" smtClean="0"/>
              <a:t>profesores</a:t>
            </a:r>
            <a:r>
              <a:rPr lang="en-US" sz="2200" dirty="0" smtClean="0"/>
              <a:t> de </a:t>
            </a:r>
            <a:r>
              <a:rPr lang="en-US" sz="2200" dirty="0" err="1" smtClean="0"/>
              <a:t>historia</a:t>
            </a:r>
            <a:r>
              <a:rPr lang="en-US" sz="2200" dirty="0" smtClean="0"/>
              <a:t> para que </a:t>
            </a:r>
            <a:r>
              <a:rPr lang="en-US" sz="2200" dirty="0" err="1" smtClean="0"/>
              <a:t>mejoren</a:t>
            </a:r>
            <a:r>
              <a:rPr lang="en-US" sz="2200" dirty="0" smtClean="0"/>
              <a:t> y </a:t>
            </a:r>
            <a:r>
              <a:rPr lang="en-US" sz="2200" dirty="0" err="1" smtClean="0"/>
              <a:t>perfeccionen</a:t>
            </a:r>
            <a:r>
              <a:rPr lang="en-US" sz="2200" dirty="0" smtClean="0"/>
              <a:t> </a:t>
            </a:r>
            <a:r>
              <a:rPr lang="en-US" sz="2200" dirty="0" err="1" smtClean="0"/>
              <a:t>en</a:t>
            </a:r>
            <a:r>
              <a:rPr lang="en-US" sz="2200" dirty="0" smtClean="0"/>
              <a:t> </a:t>
            </a:r>
            <a:r>
              <a:rPr lang="en-US" sz="2200" dirty="0" err="1" smtClean="0"/>
              <a:t>su</a:t>
            </a:r>
            <a:r>
              <a:rPr lang="en-US" sz="2200" dirty="0" smtClean="0"/>
              <a:t> </a:t>
            </a:r>
            <a:r>
              <a:rPr lang="en-US" sz="2200" dirty="0" err="1" smtClean="0"/>
              <a:t>profesión</a:t>
            </a:r>
            <a:r>
              <a:rPr lang="en-US" sz="2200" dirty="0" smtClean="0"/>
              <a:t> </a:t>
            </a:r>
            <a:r>
              <a:rPr lang="en-US" sz="2200" dirty="0" err="1" smtClean="0"/>
              <a:t>así</a:t>
            </a:r>
            <a:r>
              <a:rPr lang="en-US" sz="2200" dirty="0" smtClean="0"/>
              <a:t> </a:t>
            </a:r>
            <a:r>
              <a:rPr lang="en-US" sz="2200" dirty="0" err="1" smtClean="0"/>
              <a:t>como</a:t>
            </a:r>
            <a:r>
              <a:rPr lang="en-US" sz="2200" dirty="0" smtClean="0"/>
              <a:t> </a:t>
            </a:r>
            <a:r>
              <a:rPr lang="en-US" sz="2200" dirty="0" err="1" smtClean="0"/>
              <a:t>en</a:t>
            </a:r>
            <a:r>
              <a:rPr lang="en-US" sz="2200" dirty="0" smtClean="0"/>
              <a:t> el </a:t>
            </a:r>
            <a:r>
              <a:rPr lang="en-US" sz="2200" dirty="0" err="1" smtClean="0"/>
              <a:t>nivel</a:t>
            </a:r>
            <a:r>
              <a:rPr lang="en-US" sz="2200" dirty="0" smtClean="0"/>
              <a:t> de </a:t>
            </a:r>
            <a:r>
              <a:rPr lang="en-US" sz="2200" dirty="0" err="1" smtClean="0"/>
              <a:t>inglés</a:t>
            </a:r>
            <a:r>
              <a:rPr lang="en-US" sz="2200" dirty="0" smtClean="0"/>
              <a:t>.</a:t>
            </a:r>
            <a:endParaRPr lang="en-US" sz="2200" dirty="0"/>
          </a:p>
          <a:p>
            <a:pPr indent="457200" algn="just">
              <a:spcAft>
                <a:spcPts val="600"/>
              </a:spcAft>
            </a:pPr>
            <a:r>
              <a:rPr lang="en-US" sz="2200" dirty="0" smtClean="0"/>
              <a:t>Los </a:t>
            </a:r>
            <a:r>
              <a:rPr lang="en-US" sz="2200" dirty="0" err="1" smtClean="0"/>
              <a:t>participantes</a:t>
            </a:r>
            <a:r>
              <a:rPr lang="en-US" sz="2200" dirty="0" smtClean="0"/>
              <a:t> </a:t>
            </a:r>
            <a:r>
              <a:rPr lang="en-US" sz="2200" dirty="0" err="1" smtClean="0"/>
              <a:t>comparten</a:t>
            </a:r>
            <a:r>
              <a:rPr lang="en-US" sz="2200" dirty="0" smtClean="0"/>
              <a:t> </a:t>
            </a:r>
            <a:r>
              <a:rPr lang="en-US" sz="2200" dirty="0" err="1" smtClean="0"/>
              <a:t>experiencia</a:t>
            </a:r>
            <a:r>
              <a:rPr lang="en-US" sz="2200" dirty="0" smtClean="0"/>
              <a:t> y </a:t>
            </a:r>
            <a:r>
              <a:rPr lang="en-US" sz="2200" dirty="0" err="1" smtClean="0"/>
              <a:t>clases</a:t>
            </a:r>
            <a:r>
              <a:rPr lang="en-US" sz="2200" dirty="0" smtClean="0"/>
              <a:t> </a:t>
            </a:r>
            <a:r>
              <a:rPr lang="en-US" sz="2200" dirty="0" err="1" smtClean="0"/>
              <a:t>en</a:t>
            </a:r>
            <a:r>
              <a:rPr lang="en-US" sz="2200" dirty="0" smtClean="0"/>
              <a:t> un </a:t>
            </a:r>
            <a:r>
              <a:rPr lang="en-US" sz="2200" dirty="0" err="1" smtClean="0"/>
              <a:t>entorno</a:t>
            </a:r>
            <a:r>
              <a:rPr lang="en-US" sz="2200" dirty="0" smtClean="0"/>
              <a:t> </a:t>
            </a:r>
            <a:r>
              <a:rPr lang="en-US" sz="2200" dirty="0" err="1" smtClean="0"/>
              <a:t>dinámico</a:t>
            </a:r>
            <a:r>
              <a:rPr lang="en-US" sz="2200" dirty="0" smtClean="0"/>
              <a:t> y </a:t>
            </a:r>
            <a:r>
              <a:rPr lang="en-US" sz="2200" dirty="0" err="1" smtClean="0"/>
              <a:t>motivante</a:t>
            </a:r>
            <a:r>
              <a:rPr lang="en-US" sz="2200" dirty="0" smtClean="0"/>
              <a:t>.</a:t>
            </a:r>
            <a:endParaRPr lang="en-US" sz="2200" dirty="0"/>
          </a:p>
          <a:p>
            <a:pPr indent="457200" algn="just">
              <a:spcAft>
                <a:spcPts val="600"/>
              </a:spcAft>
            </a:pPr>
            <a:r>
              <a:rPr lang="en-US" sz="2200" dirty="0" err="1" smtClean="0"/>
              <a:t>Destaca</a:t>
            </a:r>
            <a:r>
              <a:rPr lang="en-US" sz="2200" dirty="0" smtClean="0"/>
              <a:t> la </a:t>
            </a:r>
            <a:r>
              <a:rPr lang="en-US" sz="2200" dirty="0" err="1" smtClean="0"/>
              <a:t>importancia</a:t>
            </a:r>
            <a:r>
              <a:rPr lang="en-US" sz="2200" dirty="0" smtClean="0"/>
              <a:t> </a:t>
            </a:r>
            <a:r>
              <a:rPr lang="en-US" sz="2200" dirty="0" err="1" smtClean="0"/>
              <a:t>en</a:t>
            </a:r>
            <a:r>
              <a:rPr lang="en-US" sz="2200" dirty="0" smtClean="0"/>
              <a:t> el </a:t>
            </a:r>
            <a:r>
              <a:rPr lang="en-US" sz="2200" dirty="0" err="1" smtClean="0"/>
              <a:t>contacto</a:t>
            </a:r>
            <a:r>
              <a:rPr lang="en-US" sz="2200" dirty="0" smtClean="0"/>
              <a:t> entre pueblos </a:t>
            </a:r>
            <a:r>
              <a:rPr lang="en-US" sz="2200" dirty="0" err="1" smtClean="0"/>
              <a:t>vecinos</a:t>
            </a:r>
            <a:r>
              <a:rPr lang="en-US" sz="2200" dirty="0" smtClean="0"/>
              <a:t>, </a:t>
            </a:r>
            <a:r>
              <a:rPr lang="en-US" sz="2200" dirty="0" err="1" smtClean="0"/>
              <a:t>en</a:t>
            </a:r>
            <a:r>
              <a:rPr lang="en-US" sz="2200" dirty="0" smtClean="0"/>
              <a:t> el </a:t>
            </a:r>
            <a:r>
              <a:rPr lang="en-US" sz="2200" dirty="0" err="1" smtClean="0"/>
              <a:t>caso</a:t>
            </a:r>
            <a:r>
              <a:rPr lang="en-US" sz="2200" dirty="0" smtClean="0"/>
              <a:t> de Malta de </a:t>
            </a:r>
            <a:r>
              <a:rPr lang="en-US" sz="2200" dirty="0" err="1" smtClean="0"/>
              <a:t>fenicios</a:t>
            </a:r>
            <a:r>
              <a:rPr lang="en-US" sz="2200" dirty="0" smtClean="0"/>
              <a:t>, </a:t>
            </a:r>
            <a:r>
              <a:rPr lang="en-US" sz="2200" dirty="0" err="1" smtClean="0"/>
              <a:t>cartaginenses</a:t>
            </a:r>
            <a:r>
              <a:rPr lang="en-US" sz="2200" dirty="0" smtClean="0"/>
              <a:t>, </a:t>
            </a:r>
            <a:r>
              <a:rPr lang="en-US" sz="2200" dirty="0" err="1" smtClean="0"/>
              <a:t>griegos</a:t>
            </a:r>
            <a:r>
              <a:rPr lang="en-US" sz="2200" dirty="0" smtClean="0"/>
              <a:t>, </a:t>
            </a:r>
            <a:r>
              <a:rPr lang="en-US" sz="2200" dirty="0" err="1" smtClean="0"/>
              <a:t>romanos</a:t>
            </a:r>
            <a:r>
              <a:rPr lang="en-US" sz="2200" dirty="0" smtClean="0"/>
              <a:t>, </a:t>
            </a:r>
            <a:r>
              <a:rPr lang="en-US" sz="2200" dirty="0" err="1" smtClean="0"/>
              <a:t>bizantinos</a:t>
            </a:r>
            <a:r>
              <a:rPr lang="en-US" sz="2200" dirty="0" smtClean="0"/>
              <a:t>, </a:t>
            </a:r>
            <a:r>
              <a:rPr lang="en-US" sz="2200" dirty="0" err="1" smtClean="0"/>
              <a:t>musulmanes</a:t>
            </a:r>
            <a:r>
              <a:rPr lang="en-US" sz="2200" dirty="0" smtClean="0"/>
              <a:t>, </a:t>
            </a:r>
            <a:r>
              <a:rPr lang="en-US" sz="2200" dirty="0" err="1" smtClean="0"/>
              <a:t>aragoneses</a:t>
            </a:r>
            <a:r>
              <a:rPr lang="en-US" sz="2200" dirty="0" smtClean="0"/>
              <a:t>, </a:t>
            </a:r>
            <a:r>
              <a:rPr lang="en-US" sz="2200" dirty="0" err="1" smtClean="0"/>
              <a:t>españoles</a:t>
            </a:r>
            <a:r>
              <a:rPr lang="en-US" sz="2200" dirty="0" smtClean="0"/>
              <a:t>, </a:t>
            </a:r>
            <a:r>
              <a:rPr lang="en-US" sz="2200" dirty="0" err="1" smtClean="0"/>
              <a:t>franceses</a:t>
            </a:r>
            <a:r>
              <a:rPr lang="en-US" sz="2200" dirty="0" smtClean="0"/>
              <a:t>, </a:t>
            </a:r>
            <a:r>
              <a:rPr lang="en-US" sz="2200" dirty="0" err="1" smtClean="0"/>
              <a:t>italianos</a:t>
            </a:r>
            <a:r>
              <a:rPr lang="en-US" sz="2200" dirty="0" smtClean="0"/>
              <a:t> e </a:t>
            </a:r>
            <a:r>
              <a:rPr lang="en-US" sz="2200" dirty="0" err="1" smtClean="0"/>
              <a:t>ingleses</a:t>
            </a:r>
            <a:r>
              <a:rPr lang="en-US" sz="2200" dirty="0" smtClean="0"/>
              <a:t> </a:t>
            </a:r>
            <a:r>
              <a:rPr lang="en-US" sz="2200" dirty="0" err="1" smtClean="0"/>
              <a:t>en</a:t>
            </a:r>
            <a:r>
              <a:rPr lang="en-US" sz="2200" dirty="0" smtClean="0"/>
              <a:t> </a:t>
            </a:r>
            <a:r>
              <a:rPr lang="en-US" sz="2200" dirty="0" err="1" smtClean="0"/>
              <a:t>una</a:t>
            </a:r>
            <a:r>
              <a:rPr lang="en-US" sz="2200" dirty="0" smtClean="0"/>
              <a:t> </a:t>
            </a:r>
            <a:r>
              <a:rPr lang="en-US" sz="2200" dirty="0" err="1" smtClean="0"/>
              <a:t>mezcla</a:t>
            </a:r>
            <a:r>
              <a:rPr lang="en-US" sz="2200" dirty="0" smtClean="0"/>
              <a:t> cultural que ha </a:t>
            </a:r>
            <a:r>
              <a:rPr lang="en-US" sz="2200" dirty="0" err="1" smtClean="0"/>
              <a:t>originado</a:t>
            </a:r>
            <a:r>
              <a:rPr lang="en-US" sz="2200" dirty="0" smtClean="0"/>
              <a:t> la </a:t>
            </a:r>
            <a:r>
              <a:rPr lang="en-US" sz="2200" dirty="0" err="1" smtClean="0"/>
              <a:t>identidad</a:t>
            </a:r>
            <a:r>
              <a:rPr lang="en-US" sz="2200" dirty="0" smtClean="0"/>
              <a:t> </a:t>
            </a:r>
            <a:r>
              <a:rPr lang="en-US" sz="2200" dirty="0" err="1" smtClean="0"/>
              <a:t>maltesa</a:t>
            </a:r>
            <a:r>
              <a:rPr lang="en-US" sz="2200" dirty="0" smtClean="0"/>
              <a:t> hoy </a:t>
            </a:r>
            <a:r>
              <a:rPr lang="en-US" sz="2200" dirty="0" err="1" smtClean="0"/>
              <a:t>en</a:t>
            </a:r>
            <a:r>
              <a:rPr lang="en-US" sz="2200" dirty="0" smtClean="0"/>
              <a:t> </a:t>
            </a:r>
            <a:r>
              <a:rPr lang="en-US" sz="2200" dirty="0" err="1" smtClean="0"/>
              <a:t>día</a:t>
            </a:r>
            <a:r>
              <a:rPr lang="en-US" sz="2200" dirty="0" smtClean="0"/>
              <a:t>.</a:t>
            </a:r>
            <a:endParaRPr lang="es-ES" sz="2200" dirty="0"/>
          </a:p>
        </p:txBody>
      </p:sp>
      <p:sp>
        <p:nvSpPr>
          <p:cNvPr id="6" name="Rectángulo 5"/>
          <p:cNvSpPr/>
          <p:nvPr/>
        </p:nvSpPr>
        <p:spPr>
          <a:xfrm>
            <a:off x="228600" y="4021267"/>
            <a:ext cx="11214100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600"/>
              </a:spcAft>
            </a:pPr>
            <a:r>
              <a:rPr lang="en-US" sz="2200" b="1" dirty="0" err="1" smtClean="0"/>
              <a:t>Metodología</a:t>
            </a:r>
            <a:r>
              <a:rPr lang="en-US" sz="2200" b="1" dirty="0" smtClean="0"/>
              <a:t>:</a:t>
            </a:r>
            <a:r>
              <a:rPr lang="en-US" sz="2200" dirty="0" smtClean="0"/>
              <a:t> </a:t>
            </a:r>
          </a:p>
          <a:p>
            <a:pPr indent="457200" algn="just">
              <a:spcAft>
                <a:spcPts val="600"/>
              </a:spcAft>
            </a:pPr>
            <a:r>
              <a:rPr lang="en-US" sz="2200" dirty="0" smtClean="0"/>
              <a:t>El </a:t>
            </a:r>
            <a:r>
              <a:rPr lang="en-US" sz="2200" dirty="0" err="1" smtClean="0"/>
              <a:t>curso</a:t>
            </a:r>
            <a:r>
              <a:rPr lang="en-US" sz="2200" dirty="0" smtClean="0"/>
              <a:t> </a:t>
            </a:r>
            <a:r>
              <a:rPr lang="en-US" sz="2200" dirty="0" err="1" smtClean="0"/>
              <a:t>comprende</a:t>
            </a:r>
            <a:r>
              <a:rPr lang="en-US" sz="2200" dirty="0" smtClean="0"/>
              <a:t> 40 horas de </a:t>
            </a:r>
            <a:r>
              <a:rPr lang="en-US" sz="2200" dirty="0" err="1" smtClean="0"/>
              <a:t>trabajo</a:t>
            </a:r>
            <a:r>
              <a:rPr lang="en-US" sz="2200" dirty="0" smtClean="0"/>
              <a:t> con </a:t>
            </a:r>
            <a:r>
              <a:rPr lang="en-US" sz="2200" dirty="0" err="1" smtClean="0"/>
              <a:t>una</a:t>
            </a:r>
            <a:r>
              <a:rPr lang="en-US" sz="2200" dirty="0" smtClean="0"/>
              <a:t> </a:t>
            </a:r>
            <a:r>
              <a:rPr lang="en-US" sz="2200" dirty="0" err="1" smtClean="0"/>
              <a:t>serie</a:t>
            </a:r>
            <a:r>
              <a:rPr lang="en-US" sz="2200" dirty="0" smtClean="0"/>
              <a:t> de </a:t>
            </a:r>
            <a:r>
              <a:rPr lang="en-US" sz="2200" dirty="0" err="1" smtClean="0"/>
              <a:t>sesiones</a:t>
            </a:r>
            <a:r>
              <a:rPr lang="en-US" sz="2200" dirty="0" smtClean="0"/>
              <a:t>- </a:t>
            </a:r>
            <a:r>
              <a:rPr lang="en-US" sz="2200" dirty="0" err="1" smtClean="0"/>
              <a:t>visitas</a:t>
            </a:r>
            <a:r>
              <a:rPr lang="en-US" sz="2200" dirty="0" smtClean="0"/>
              <a:t> que </a:t>
            </a:r>
            <a:r>
              <a:rPr lang="en-US" sz="2200" dirty="0" err="1" smtClean="0"/>
              <a:t>complementan</a:t>
            </a:r>
            <a:r>
              <a:rPr lang="en-US" sz="2200" dirty="0" smtClean="0"/>
              <a:t> </a:t>
            </a:r>
            <a:r>
              <a:rPr lang="en-US" sz="2200" dirty="0" err="1" smtClean="0"/>
              <a:t>los</a:t>
            </a:r>
            <a:r>
              <a:rPr lang="en-US" sz="2200" dirty="0" smtClean="0"/>
              <a:t> </a:t>
            </a:r>
            <a:r>
              <a:rPr lang="en-US" sz="2200" dirty="0" err="1" smtClean="0"/>
              <a:t>temas</a:t>
            </a:r>
            <a:r>
              <a:rPr lang="en-US" sz="2200" dirty="0" smtClean="0"/>
              <a:t> del </a:t>
            </a:r>
            <a:r>
              <a:rPr lang="en-US" sz="2200" dirty="0" err="1" smtClean="0"/>
              <a:t>día</a:t>
            </a:r>
            <a:r>
              <a:rPr lang="en-US" sz="2200" dirty="0" smtClean="0"/>
              <a:t>.</a:t>
            </a:r>
          </a:p>
          <a:p>
            <a:pPr indent="457200" algn="just">
              <a:spcAft>
                <a:spcPts val="600"/>
              </a:spcAft>
            </a:pPr>
            <a:r>
              <a:rPr lang="en-US" sz="2200" dirty="0" smtClean="0"/>
              <a:t>Las </a:t>
            </a:r>
            <a:r>
              <a:rPr lang="en-US" sz="2200" dirty="0" err="1" smtClean="0"/>
              <a:t>clases</a:t>
            </a:r>
            <a:r>
              <a:rPr lang="en-US" sz="2200" dirty="0" smtClean="0"/>
              <a:t> son </a:t>
            </a:r>
            <a:r>
              <a:rPr lang="en-US" sz="2200" dirty="0" err="1" smtClean="0"/>
              <a:t>completamente</a:t>
            </a:r>
            <a:r>
              <a:rPr lang="en-US" sz="2200" dirty="0" smtClean="0"/>
              <a:t> </a:t>
            </a:r>
            <a:r>
              <a:rPr lang="en-US" sz="2200" dirty="0" err="1" smtClean="0"/>
              <a:t>en</a:t>
            </a:r>
            <a:r>
              <a:rPr lang="en-US" sz="2200" dirty="0" smtClean="0"/>
              <a:t> </a:t>
            </a:r>
            <a:r>
              <a:rPr lang="en-US" sz="2200" dirty="0" err="1" smtClean="0"/>
              <a:t>inglés</a:t>
            </a:r>
            <a:r>
              <a:rPr lang="en-US" sz="2200" dirty="0" smtClean="0"/>
              <a:t> </a:t>
            </a:r>
            <a:r>
              <a:rPr lang="en-US" sz="2200" dirty="0" err="1" smtClean="0"/>
              <a:t>por</a:t>
            </a:r>
            <a:r>
              <a:rPr lang="en-US" sz="2200" dirty="0" smtClean="0"/>
              <a:t> </a:t>
            </a:r>
            <a:r>
              <a:rPr lang="en-US" sz="2200" dirty="0" err="1" smtClean="0"/>
              <a:t>profesionales</a:t>
            </a:r>
            <a:r>
              <a:rPr lang="en-US" sz="2200" dirty="0" smtClean="0"/>
              <a:t> </a:t>
            </a:r>
            <a:r>
              <a:rPr lang="en-US" sz="2200" dirty="0" err="1" smtClean="0"/>
              <a:t>nativos</a:t>
            </a:r>
            <a:r>
              <a:rPr lang="en-US" sz="2200" dirty="0" smtClean="0"/>
              <a:t> de Malta. </a:t>
            </a:r>
          </a:p>
          <a:p>
            <a:pPr indent="457200" algn="just">
              <a:spcAft>
                <a:spcPts val="600"/>
              </a:spcAft>
            </a:pPr>
            <a:r>
              <a:rPr lang="en-US" sz="2200" dirty="0" smtClean="0"/>
              <a:t>El </a:t>
            </a:r>
            <a:r>
              <a:rPr lang="en-US" sz="2200" dirty="0" err="1" smtClean="0"/>
              <a:t>número</a:t>
            </a:r>
            <a:r>
              <a:rPr lang="en-US" sz="2200" dirty="0" smtClean="0"/>
              <a:t> </a:t>
            </a:r>
            <a:r>
              <a:rPr lang="en-US" sz="2200" dirty="0" err="1" smtClean="0"/>
              <a:t>bajo</a:t>
            </a:r>
            <a:r>
              <a:rPr lang="en-US" sz="2200" dirty="0" smtClean="0"/>
              <a:t> de </a:t>
            </a:r>
            <a:r>
              <a:rPr lang="en-US" sz="2200" dirty="0" err="1" smtClean="0"/>
              <a:t>participantes</a:t>
            </a:r>
            <a:r>
              <a:rPr lang="en-US" sz="2200" dirty="0" smtClean="0"/>
              <a:t> </a:t>
            </a:r>
            <a:r>
              <a:rPr lang="en-US" sz="2200" dirty="0" err="1" smtClean="0"/>
              <a:t>por</a:t>
            </a:r>
            <a:r>
              <a:rPr lang="en-US" sz="2200" dirty="0" smtClean="0"/>
              <a:t> </a:t>
            </a:r>
            <a:r>
              <a:rPr lang="en-US" sz="2200" dirty="0" err="1" smtClean="0"/>
              <a:t>grupo</a:t>
            </a:r>
            <a:r>
              <a:rPr lang="en-US" sz="2200" dirty="0" smtClean="0"/>
              <a:t> </a:t>
            </a:r>
            <a:r>
              <a:rPr lang="en-US" sz="2200" dirty="0" err="1" smtClean="0"/>
              <a:t>hace</a:t>
            </a:r>
            <a:r>
              <a:rPr lang="en-US" sz="2200" dirty="0" smtClean="0"/>
              <a:t> que se </a:t>
            </a:r>
            <a:r>
              <a:rPr lang="en-US" sz="2200" dirty="0" err="1" smtClean="0"/>
              <a:t>promocione</a:t>
            </a:r>
            <a:r>
              <a:rPr lang="en-US" sz="2200" dirty="0" smtClean="0"/>
              <a:t> la </a:t>
            </a:r>
            <a:r>
              <a:rPr lang="en-US" sz="2200" dirty="0" err="1" smtClean="0"/>
              <a:t>dinámica</a:t>
            </a:r>
            <a:r>
              <a:rPr lang="en-US" sz="2200" dirty="0" smtClean="0"/>
              <a:t> </a:t>
            </a:r>
            <a:r>
              <a:rPr lang="en-US" sz="2200" dirty="0" err="1" smtClean="0"/>
              <a:t>directa</a:t>
            </a:r>
            <a:r>
              <a:rPr lang="en-US" sz="2200" dirty="0" smtClean="0"/>
              <a:t> y flexible del </a:t>
            </a:r>
            <a:r>
              <a:rPr lang="en-US" sz="2200" dirty="0" err="1" smtClean="0"/>
              <a:t>aprendizaje</a:t>
            </a:r>
            <a:r>
              <a:rPr lang="en-US" sz="2200" dirty="0" smtClean="0"/>
              <a:t>.</a:t>
            </a:r>
          </a:p>
          <a:p>
            <a:pPr indent="457200" algn="just">
              <a:spcAft>
                <a:spcPts val="600"/>
              </a:spcAft>
            </a:pPr>
            <a:r>
              <a:rPr lang="en-US" sz="2200" dirty="0" err="1" smtClean="0"/>
              <a:t>Cada</a:t>
            </a:r>
            <a:r>
              <a:rPr lang="en-US" sz="2200" dirty="0" smtClean="0"/>
              <a:t> </a:t>
            </a:r>
            <a:r>
              <a:rPr lang="en-US" sz="2200" dirty="0" err="1" smtClean="0"/>
              <a:t>día</a:t>
            </a:r>
            <a:r>
              <a:rPr lang="en-US" sz="2200" dirty="0" smtClean="0"/>
              <a:t>, al final de </a:t>
            </a:r>
            <a:r>
              <a:rPr lang="en-US" sz="2200" dirty="0" err="1" smtClean="0"/>
              <a:t>cada</a:t>
            </a:r>
            <a:r>
              <a:rPr lang="en-US" sz="2200" dirty="0" smtClean="0"/>
              <a:t> </a:t>
            </a:r>
            <a:r>
              <a:rPr lang="en-US" sz="2200" dirty="0" err="1" smtClean="0"/>
              <a:t>sesión</a:t>
            </a:r>
            <a:r>
              <a:rPr lang="en-US" sz="2200" dirty="0" smtClean="0"/>
              <a:t> hay </a:t>
            </a:r>
            <a:r>
              <a:rPr lang="en-US" sz="2200" dirty="0" err="1" smtClean="0"/>
              <a:t>periodos</a:t>
            </a:r>
            <a:r>
              <a:rPr lang="en-US" sz="2200" dirty="0" smtClean="0"/>
              <a:t> de </a:t>
            </a:r>
            <a:r>
              <a:rPr lang="en-US" sz="2200" dirty="0" err="1" smtClean="0"/>
              <a:t>discusión</a:t>
            </a:r>
            <a:r>
              <a:rPr lang="en-US" sz="2200" dirty="0" smtClean="0"/>
              <a:t> y </a:t>
            </a:r>
            <a:r>
              <a:rPr lang="en-US" sz="2200" dirty="0" err="1" smtClean="0"/>
              <a:t>evaluación</a:t>
            </a:r>
            <a:r>
              <a:rPr lang="en-US" sz="2200" dirty="0" smtClean="0"/>
              <a:t> de </a:t>
            </a:r>
            <a:r>
              <a:rPr lang="en-US" sz="2200" dirty="0" err="1" smtClean="0"/>
              <a:t>cada</a:t>
            </a:r>
            <a:r>
              <a:rPr lang="en-US" sz="2200" dirty="0" smtClean="0"/>
              <a:t> </a:t>
            </a:r>
            <a:r>
              <a:rPr lang="en-US" sz="2200" dirty="0" err="1" smtClean="0"/>
              <a:t>tema</a:t>
            </a:r>
            <a:r>
              <a:rPr lang="en-US" sz="2200" dirty="0" smtClean="0"/>
              <a:t>. </a:t>
            </a:r>
          </a:p>
          <a:p>
            <a:pPr algn="just"/>
            <a:r>
              <a:rPr lang="en-US" sz="2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015629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s-ES" dirty="0" smtClean="0"/>
              <a:t>17 y 18 de agosto. 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-254000" y="1952625"/>
            <a:ext cx="10515600" cy="4351338"/>
          </a:xfrm>
        </p:spPr>
        <p:txBody>
          <a:bodyPr/>
          <a:lstStyle/>
          <a:p>
            <a:r>
              <a:rPr lang="es-ES" dirty="0"/>
              <a:t>Por la mañana </a:t>
            </a:r>
            <a:r>
              <a:rPr lang="es-ES" b="1" dirty="0"/>
              <a:t>introducción a la orden religioso- militar</a:t>
            </a:r>
            <a:r>
              <a:rPr lang="es-ES" dirty="0"/>
              <a:t> visitando La </a:t>
            </a:r>
            <a:r>
              <a:rPr lang="es-ES" dirty="0" err="1"/>
              <a:t>Valetta</a:t>
            </a:r>
            <a:r>
              <a:rPr lang="es-ES" dirty="0"/>
              <a:t> con la catedral de San Juan, el Palacio del Gran Maestre y los jardines. Comida. Por la tare discusión y debate sobre los orígenes de la orden y cena en el hotel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pic>
        <p:nvPicPr>
          <p:cNvPr id="2050" name="Picture 2" descr="Resultado de imagen de la vale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1200" y="3159125"/>
            <a:ext cx="32004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8962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19 de agosto.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4496972" y="76735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Salida a Gozo con la visita de la </a:t>
            </a:r>
            <a:r>
              <a:rPr lang="es-E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basilica</a:t>
            </a:r>
            <a:r>
              <a:rPr lang="es-E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San Jorge, la ciudad de Rabat, su casco antiguo y fortaleza. El tema es: </a:t>
            </a:r>
            <a:r>
              <a:rPr lang="es-ES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orden como institución en la actualidad. </a:t>
            </a:r>
            <a:endParaRPr lang="es-ES" dirty="0"/>
          </a:p>
        </p:txBody>
      </p:sp>
      <p:pic>
        <p:nvPicPr>
          <p:cNvPr id="3076" name="Picture 4" descr="Resultado de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1680" y="1690688"/>
            <a:ext cx="7323064" cy="494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6779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s-ES" dirty="0" smtClean="0"/>
              <a:t>20 de agosto.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4074940" y="366990"/>
            <a:ext cx="75449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Salida a las tres ciudades. Introducción a </a:t>
            </a:r>
            <a:r>
              <a:rPr lang="es-ES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salida de Rodas de los caballeros y la invasión de </a:t>
            </a:r>
            <a:r>
              <a:rPr lang="es-ES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Soliman</a:t>
            </a:r>
            <a:r>
              <a:rPr lang="es-ES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 Magnífico</a:t>
            </a:r>
            <a:r>
              <a:rPr lang="es-E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Visita a </a:t>
            </a:r>
            <a:r>
              <a:rPr lang="es-E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Senglea</a:t>
            </a:r>
            <a:r>
              <a:rPr lang="es-E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Point, </a:t>
            </a:r>
            <a:r>
              <a:rPr lang="es-E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Birgu</a:t>
            </a:r>
            <a:r>
              <a:rPr lang="es-E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St. Lawrence </a:t>
            </a:r>
            <a:r>
              <a:rPr lang="es-E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Church</a:t>
            </a:r>
            <a:r>
              <a:rPr lang="es-E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al palacio de la Inquisición y al palacio de la Inquisición.</a:t>
            </a:r>
            <a:endParaRPr lang="es-ES" dirty="0"/>
          </a:p>
        </p:txBody>
      </p:sp>
      <p:pic>
        <p:nvPicPr>
          <p:cNvPr id="4098" name="Picture 2" descr="Resultado de imagen de citta vittoriosa mal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5072" y="1434905"/>
            <a:ext cx="8385904" cy="472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1121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68178"/>
            <a:ext cx="10515600" cy="1325563"/>
          </a:xfrm>
        </p:spPr>
        <p:txBody>
          <a:bodyPr/>
          <a:lstStyle/>
          <a:p>
            <a:r>
              <a:rPr lang="es-ES" dirty="0" smtClean="0"/>
              <a:t>21 de agosto.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3596640" y="648862"/>
            <a:ext cx="83608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Salida a Medina y Rabat visitando las catacumbas, la catedral de San Pablo. El tema del día es </a:t>
            </a:r>
            <a:r>
              <a:rPr lang="es-ES" sz="22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legado de los caballeros de San Juan en la actualidad.</a:t>
            </a:r>
            <a:r>
              <a:rPr lang="es-ES" sz="2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2200" dirty="0"/>
          </a:p>
        </p:txBody>
      </p:sp>
      <p:pic>
        <p:nvPicPr>
          <p:cNvPr id="5122" name="Picture 2" descr="Resultado de imagen de mdina mal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1342" y="2237542"/>
            <a:ext cx="7821636" cy="444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3746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477" y="154110"/>
            <a:ext cx="10515600" cy="1325563"/>
          </a:xfrm>
        </p:spPr>
        <p:txBody>
          <a:bodyPr/>
          <a:lstStyle/>
          <a:p>
            <a:r>
              <a:rPr lang="es-ES" dirty="0" smtClean="0"/>
              <a:t>22 de agosto.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3329353" y="371677"/>
            <a:ext cx="82061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Salida a la </a:t>
            </a:r>
            <a:r>
              <a:rPr lang="es-ES" sz="22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Valetta</a:t>
            </a:r>
            <a:r>
              <a:rPr lang="es-ES" sz="2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Visita del hospital de la orden, la experiencia de Malta y los jardines de la ciudad. El tema es: </a:t>
            </a:r>
            <a:r>
              <a:rPr lang="es-ES" sz="22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medicina y la </a:t>
            </a:r>
            <a:r>
              <a:rPr lang="es-ES" sz="2200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prática</a:t>
            </a:r>
            <a:r>
              <a:rPr lang="es-ES" sz="22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medicina por los caballeros del Hospital de San Juan.</a:t>
            </a:r>
            <a:endParaRPr lang="es-ES" sz="2200" dirty="0"/>
          </a:p>
        </p:txBody>
      </p:sp>
      <p:pic>
        <p:nvPicPr>
          <p:cNvPr id="6146" name="Picture 2" descr="Resultado de imagen de hospital de la orden de san juan mal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531" y="1697240"/>
            <a:ext cx="5539153" cy="484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8695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23 de agosto. </a:t>
            </a:r>
            <a:r>
              <a:rPr lang="es-ES" sz="5000" dirty="0"/>
              <a:t> </a:t>
            </a:r>
            <a:r>
              <a:rPr lang="es-ES" sz="5000" b="1" dirty="0" smtClean="0"/>
              <a:t>FINNNN</a:t>
            </a:r>
            <a:endParaRPr lang="es-ES" b="1" dirty="0"/>
          </a:p>
        </p:txBody>
      </p:sp>
      <p:pic>
        <p:nvPicPr>
          <p:cNvPr id="7170" name="Picture 2" descr="Resultado de imagen de AVION DESPEGAN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5901" y="1863969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2347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ACTIVIDADES PARA LA CLASE	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s-ES" sz="4400" dirty="0" smtClean="0"/>
              <a:t>ESTÁN PENSADAS PARA:</a:t>
            </a:r>
          </a:p>
          <a:p>
            <a:pPr lvl="1" algn="just"/>
            <a:r>
              <a:rPr lang="es-ES" sz="4000" dirty="0" smtClean="0"/>
              <a:t> 2º ESO EN LAS UNIDADES REFERIDAS A LA EDAD MEDÍA, EN ESPECIAL A LAS CRUZADAS, Y EN LA EDAD MODERNA.</a:t>
            </a:r>
          </a:p>
          <a:p>
            <a:pPr lvl="1" algn="just"/>
            <a:r>
              <a:rPr lang="es-ES" sz="4000" dirty="0" smtClean="0"/>
              <a:t>4º ESO, HISTORIA CONTEMPORÁNEA, REVOLUCIÓN FRANCESA, NAPOLEÓN, COLONIALISMO Y CREACIÓN DE LA UNIÓN EUROPEA.</a:t>
            </a:r>
            <a:endParaRPr lang="es-ES" sz="3600" dirty="0" smtClean="0"/>
          </a:p>
          <a:p>
            <a:pPr algn="just"/>
            <a:r>
              <a:rPr lang="es-ES" sz="4400" dirty="0" smtClean="0"/>
              <a:t>LAS MISMAS PUEDEN HACERSE PARA LA CLASE BILINGÜE.</a:t>
            </a:r>
          </a:p>
        </p:txBody>
      </p:sp>
    </p:spTree>
    <p:extLst>
      <p:ext uri="{BB962C8B-B14F-4D97-AF65-F5344CB8AC3E}">
        <p14:creationId xmlns:p14="http://schemas.microsoft.com/office/powerpoint/2010/main" xmlns="" val="27637546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853</Words>
  <Application>Microsoft Office PowerPoint</Application>
  <PresentationFormat>Personalizado</PresentationFormat>
  <Paragraphs>81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ERASMUS PLUS  THE KNIGHTS HOSPITALLERS MALTA 17- 23 de agosto.        David Ibarra Téllez</vt:lpstr>
      <vt:lpstr>Diapositiva 2</vt:lpstr>
      <vt:lpstr>17 y 18 de agosto. </vt:lpstr>
      <vt:lpstr>19 de agosto.</vt:lpstr>
      <vt:lpstr>20 de agosto.</vt:lpstr>
      <vt:lpstr>21 de agosto.</vt:lpstr>
      <vt:lpstr>22 de agosto.</vt:lpstr>
      <vt:lpstr>23 de agosto.  FINNNN</vt:lpstr>
      <vt:lpstr>ACTIVIDADES PARA LA CLASE </vt:lpstr>
      <vt:lpstr>1- DIBUJA UNA LÍNEA TEMPORAL PONIENDO EN ORDÉN LOS ACONTECIMIENTOS, BUSCANDO EN INTERNET LAS FECHAS DE LOS MISMOS.</vt:lpstr>
      <vt:lpstr>2- IDENTIFICA Y EXPLICA LOS DIFERENTES ESTAMENTOS SOCIALES Y EL ORIGEN DE LOS MISMOS EN LA ÉPOCA DE DOMINACIÓN ARAGONESA EN MALTA.</vt:lpstr>
      <vt:lpstr>3- IMAGINA QUE ERES UN CABALLERO DE LA ORDEN DE SAN JUAN DEL HOSPITAL.</vt:lpstr>
      <vt:lpstr>4. EXPLICA LA ORGANIZACIÓN INSTITUCIONAL DE LA ORDEN DEL HOSPITAL DE SAN JUAN DE JERUSALEN EN MALTA.</vt:lpstr>
      <vt:lpstr>5- CONTESTA LAS SIGUIENTES PREGUNTAS.</vt:lpstr>
      <vt:lpstr>6- TRABAJO FINAL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PLUS  THE KNIGHTS HOSPITALLERS MALTA 17- 23 de agosto.        David Ibarra Téllez</dc:title>
  <dc:creator>david ibarra tellez</dc:creator>
  <cp:lastModifiedBy>JEFATURAESTUDIOS</cp:lastModifiedBy>
  <cp:revision>9</cp:revision>
  <dcterms:created xsi:type="dcterms:W3CDTF">2017-08-31T13:56:21Z</dcterms:created>
  <dcterms:modified xsi:type="dcterms:W3CDTF">2017-11-09T09:52:49Z</dcterms:modified>
</cp:coreProperties>
</file>